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4"/>
  </p:sldMasterIdLst>
  <p:notesMasterIdLst>
    <p:notesMasterId r:id="rId25"/>
  </p:notesMasterIdLst>
  <p:sldIdLst>
    <p:sldId id="256" r:id="rId5"/>
    <p:sldId id="257" r:id="rId6"/>
    <p:sldId id="258" r:id="rId7"/>
    <p:sldId id="259" r:id="rId8"/>
    <p:sldId id="260" r:id="rId9"/>
    <p:sldId id="261" r:id="rId10"/>
    <p:sldId id="262" r:id="rId11"/>
    <p:sldId id="264" r:id="rId12"/>
    <p:sldId id="265" r:id="rId13"/>
    <p:sldId id="266" r:id="rId14"/>
    <p:sldId id="269" r:id="rId15"/>
    <p:sldId id="270" r:id="rId16"/>
    <p:sldId id="268" r:id="rId17"/>
    <p:sldId id="267" r:id="rId18"/>
    <p:sldId id="271" r:id="rId19"/>
    <p:sldId id="273" r:id="rId20"/>
    <p:sldId id="272"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49"/>
    <p:restoredTop sz="94592"/>
  </p:normalViewPr>
  <p:slideViewPr>
    <p:cSldViewPr snapToGrid="0" snapToObjects="1">
      <p:cViewPr varScale="1">
        <p:scale>
          <a:sx n="81" d="100"/>
          <a:sy n="81" d="100"/>
        </p:scale>
        <p:origin x="192" y="6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B84AAB-1482-2B41-859F-C6A0D4FB8BC1}" type="datetimeFigureOut">
              <a:rPr lang="en-US" smtClean="0"/>
              <a:t>11/24/20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2A40E1-0645-9D4C-BB69-669820E4D94A}" type="slidenum">
              <a:rPr lang="en-US" smtClean="0"/>
              <a:t>‹#›</a:t>
            </a:fld>
            <a:endParaRPr lang="en-US"/>
          </a:p>
        </p:txBody>
      </p:sp>
    </p:spTree>
    <p:extLst>
      <p:ext uri="{BB962C8B-B14F-4D97-AF65-F5344CB8AC3E}">
        <p14:creationId xmlns:p14="http://schemas.microsoft.com/office/powerpoint/2010/main" val="988443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48792" y="179109"/>
            <a:ext cx="11494416" cy="1756017"/>
          </a:xfrm>
        </p:spPr>
        <p:txBody>
          <a:bodyPr anchor="b"/>
          <a:lstStyle>
            <a:lvl1pPr algn="ctr">
              <a:defRPr sz="6000"/>
            </a:lvl1pPr>
          </a:lstStyle>
          <a:p>
            <a:r>
              <a:rPr lang="en-US" dirty="0"/>
              <a:t>Click to edit title</a:t>
            </a:r>
          </a:p>
        </p:txBody>
      </p:sp>
      <p:sp>
        <p:nvSpPr>
          <p:cNvPr id="3" name="Subtitle 2"/>
          <p:cNvSpPr>
            <a:spLocks noGrp="1"/>
          </p:cNvSpPr>
          <p:nvPr>
            <p:ph type="subTitle" idx="1" hasCustomPrompt="1"/>
          </p:nvPr>
        </p:nvSpPr>
        <p:spPr>
          <a:xfrm>
            <a:off x="348792" y="1935126"/>
            <a:ext cx="11494416" cy="691117"/>
          </a:xfr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i="1">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a:p>
            <a:endParaRPr lang="en-US" dirty="0"/>
          </a:p>
          <a:p>
            <a:endParaRPr lang="en-US" dirty="0"/>
          </a:p>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_Custom">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81756" y="1302104"/>
            <a:ext cx="10515600" cy="1325563"/>
          </a:xfrm>
        </p:spPr>
        <p:txBody>
          <a:bodyPr/>
          <a:lstStyle>
            <a:lvl1pPr algn="ctr">
              <a:defRPr i="1">
                <a:solidFill>
                  <a:schemeClr val="bg1"/>
                </a:solidFill>
              </a:defRPr>
            </a:lvl1pPr>
          </a:lstStyle>
          <a:p>
            <a:r>
              <a:rPr lang="en-US" dirty="0"/>
              <a:t>Click to edit title</a:t>
            </a:r>
          </a:p>
        </p:txBody>
      </p:sp>
      <p:sp>
        <p:nvSpPr>
          <p:cNvPr id="7" name="Text Placeholder 3"/>
          <p:cNvSpPr>
            <a:spLocks noGrp="1"/>
          </p:cNvSpPr>
          <p:nvPr>
            <p:ph type="body" sz="half" idx="2" hasCustomPrompt="1"/>
          </p:nvPr>
        </p:nvSpPr>
        <p:spPr>
          <a:xfrm>
            <a:off x="7767687" y="6111408"/>
            <a:ext cx="4044099" cy="325839"/>
          </a:xfrm>
        </p:spPr>
        <p:txBody>
          <a:bodyPr>
            <a:normAutofit/>
          </a:bodyPr>
          <a:lstStyle>
            <a:lvl1pPr marL="0" indent="0" algn="r">
              <a:buNone/>
              <a:defRPr sz="1600" b="1" i="1">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wallawalla.edu</a:t>
            </a:r>
            <a:endParaRPr lang="en-US" dirty="0"/>
          </a:p>
        </p:txBody>
      </p:sp>
      <p:sp>
        <p:nvSpPr>
          <p:cNvPr id="5" name="Text Placeholder 3"/>
          <p:cNvSpPr>
            <a:spLocks noGrp="1"/>
          </p:cNvSpPr>
          <p:nvPr>
            <p:ph type="body" sz="half" idx="10" hasCustomPrompt="1"/>
          </p:nvPr>
        </p:nvSpPr>
        <p:spPr>
          <a:xfrm>
            <a:off x="7339914" y="5279170"/>
            <a:ext cx="4471872" cy="784746"/>
          </a:xfrm>
        </p:spPr>
        <p:txBody>
          <a:bodyPr vert="horz" anchor="b" anchorCtr="0">
            <a:normAutofit/>
          </a:bodyPr>
          <a:lstStyle>
            <a:lvl1pPr marL="0" indent="0" algn="r">
              <a:buNone/>
              <a:defRPr sz="1600" b="0" i="1" baseline="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Learn more about  ___________ at: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losing_Core Themes">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_green">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16689" y="754145"/>
            <a:ext cx="11121656" cy="3102389"/>
          </a:xfrm>
        </p:spPr>
        <p:txBody>
          <a:bodyPr anchor="b"/>
          <a:lstStyle>
            <a:lvl1pPr algn="l">
              <a:defRPr sz="6000">
                <a:solidFill>
                  <a:schemeClr val="bg1"/>
                </a:solidFill>
              </a:defRPr>
            </a:lvl1pPr>
          </a:lstStyle>
          <a:p>
            <a:r>
              <a:rPr lang="en-US" dirty="0"/>
              <a:t>Click to edit title</a:t>
            </a:r>
          </a:p>
        </p:txBody>
      </p:sp>
      <p:sp>
        <p:nvSpPr>
          <p:cNvPr id="3" name="Subtitle 2"/>
          <p:cNvSpPr>
            <a:spLocks noGrp="1"/>
          </p:cNvSpPr>
          <p:nvPr>
            <p:ph type="subTitle" idx="1" hasCustomPrompt="1"/>
          </p:nvPr>
        </p:nvSpPr>
        <p:spPr>
          <a:xfrm>
            <a:off x="626116" y="4007359"/>
            <a:ext cx="8775667" cy="1470464"/>
          </a:xfrm>
        </p:spPr>
        <p:txBody>
          <a:bodyPr/>
          <a:lstStyle>
            <a:lvl1pPr marL="0" indent="0" algn="l">
              <a:buNone/>
              <a:defRPr sz="2400" i="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cxnSp>
        <p:nvCxnSpPr>
          <p:cNvPr id="7" name="Straight Connector 6"/>
          <p:cNvCxnSpPr/>
          <p:nvPr userDrawn="1"/>
        </p:nvCxnSpPr>
        <p:spPr>
          <a:xfrm>
            <a:off x="1109330" y="1835418"/>
            <a:ext cx="9144000" cy="0"/>
          </a:xfrm>
          <a:prstGeom prst="line">
            <a:avLst/>
          </a:prstGeom>
          <a:ln w="6350">
            <a:solidFill>
              <a:schemeClr val="accent1"/>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26116" y="3931946"/>
            <a:ext cx="11112229"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solidFill>
                  <a:schemeClr val="accent1"/>
                </a:solidFill>
              </a:defRPr>
            </a:lvl1pPr>
          </a:lstStyle>
          <a:p>
            <a:r>
              <a:rPr lang="en-US" dirty="0"/>
              <a:t>Click to edit title</a:t>
            </a:r>
          </a:p>
        </p:txBody>
      </p:sp>
      <p:sp>
        <p:nvSpPr>
          <p:cNvPr id="3" name="Content Placeholder 2"/>
          <p:cNvSpPr>
            <a:spLocks noGrp="1"/>
          </p:cNvSpPr>
          <p:nvPr>
            <p:ph idx="1" hasCustomPrompt="1"/>
          </p:nvPr>
        </p:nvSpPr>
        <p:spPr>
          <a:xfrm>
            <a:off x="838200" y="1825625"/>
            <a:ext cx="10515600" cy="405588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_green">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bg1"/>
                </a:solidFill>
              </a:defRPr>
            </a:lvl1pPr>
          </a:lstStyle>
          <a:p>
            <a:r>
              <a:rPr lang="en-US" dirty="0"/>
              <a:t>Click to edit title</a:t>
            </a:r>
          </a:p>
        </p:txBody>
      </p:sp>
      <p:sp>
        <p:nvSpPr>
          <p:cNvPr id="3" name="Content Placeholder 2"/>
          <p:cNvSpPr>
            <a:spLocks noGrp="1"/>
          </p:cNvSpPr>
          <p:nvPr>
            <p:ph idx="1" hasCustomPrompt="1"/>
          </p:nvPr>
        </p:nvSpPr>
        <p:spPr>
          <a:xfrm>
            <a:off x="838200" y="1825625"/>
            <a:ext cx="10515600" cy="4055886"/>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Double lis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365125"/>
            <a:ext cx="10515600" cy="1325563"/>
          </a:xfrm>
        </p:spPr>
        <p:txBody>
          <a:bodyPr/>
          <a:lstStyle>
            <a:lvl1pPr>
              <a:defRPr>
                <a:solidFill>
                  <a:schemeClr val="accent1"/>
                </a:solidFill>
              </a:defRPr>
            </a:lvl1pPr>
          </a:lstStyle>
          <a:p>
            <a:r>
              <a:rPr lang="en-US" dirty="0"/>
              <a:t>Click to edit title</a:t>
            </a:r>
          </a:p>
        </p:txBody>
      </p:sp>
      <p:sp>
        <p:nvSpPr>
          <p:cNvPr id="3" name="Text Placeholder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a:t>
            </a:r>
          </a:p>
        </p:txBody>
      </p:sp>
      <p:sp>
        <p:nvSpPr>
          <p:cNvPr id="4" name="Content Placeholder 3"/>
          <p:cNvSpPr>
            <a:spLocks noGrp="1"/>
          </p:cNvSpPr>
          <p:nvPr>
            <p:ph sz="half" idx="2" hasCustomPrompt="1"/>
          </p:nvPr>
        </p:nvSpPr>
        <p:spPr>
          <a:xfrm>
            <a:off x="839788" y="2505075"/>
            <a:ext cx="5157787" cy="3410303"/>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a:t>
            </a:r>
          </a:p>
        </p:txBody>
      </p:sp>
      <p:sp>
        <p:nvSpPr>
          <p:cNvPr id="6" name="Content Placeholder 5"/>
          <p:cNvSpPr>
            <a:spLocks noGrp="1"/>
          </p:cNvSpPr>
          <p:nvPr>
            <p:ph sz="quarter" idx="4" hasCustomPrompt="1"/>
          </p:nvPr>
        </p:nvSpPr>
        <p:spPr>
          <a:xfrm>
            <a:off x="6172200" y="2505075"/>
            <a:ext cx="5183188" cy="3410303"/>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lank Whit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dirty="0"/>
              <a:t>Click to edit title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Green">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10515600" cy="1325563"/>
          </a:xfrm>
        </p:spPr>
        <p:txBody>
          <a:bodyPr/>
          <a:lstStyle>
            <a:lvl1pPr>
              <a:defRPr>
                <a:solidFill>
                  <a:schemeClr val="bg1"/>
                </a:solidFill>
              </a:defRPr>
            </a:lvl1pPr>
          </a:lstStyle>
          <a:p>
            <a:r>
              <a:rPr lang="en-US" dirty="0"/>
              <a:t>Click to edit title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Sidebar_whit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3743" y="231069"/>
            <a:ext cx="2072746" cy="1286646"/>
          </a:xfrm>
        </p:spPr>
        <p:txBody>
          <a:bodyPr anchor="b">
            <a:normAutofit/>
          </a:bodyPr>
          <a:lstStyle>
            <a:lvl1pPr>
              <a:defRPr sz="2400" b="1" i="0">
                <a:solidFill>
                  <a:schemeClr val="bg1"/>
                </a:solidFill>
              </a:defRPr>
            </a:lvl1pPr>
          </a:lstStyle>
          <a:p>
            <a:r>
              <a:rPr lang="en-US" dirty="0"/>
              <a:t>Click to edit title</a:t>
            </a:r>
          </a:p>
        </p:txBody>
      </p:sp>
      <p:sp>
        <p:nvSpPr>
          <p:cNvPr id="3" name="Content Placeholder 2"/>
          <p:cNvSpPr>
            <a:spLocks noGrp="1"/>
          </p:cNvSpPr>
          <p:nvPr>
            <p:ph idx="1" hasCustomPrompt="1"/>
          </p:nvPr>
        </p:nvSpPr>
        <p:spPr>
          <a:xfrm>
            <a:off x="2674959" y="231069"/>
            <a:ext cx="9085968" cy="60229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hasCustomPrompt="1"/>
          </p:nvPr>
        </p:nvSpPr>
        <p:spPr>
          <a:xfrm>
            <a:off x="181592" y="1642887"/>
            <a:ext cx="2064897" cy="3811588"/>
          </a:xfrm>
        </p:spPr>
        <p:txBody>
          <a:bodyPr>
            <a:normAutofit/>
          </a:bodyPr>
          <a:lstStyle>
            <a:lvl1pPr marL="0" indent="0">
              <a:buNone/>
              <a:defRPr sz="1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text</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Sidebar_Green">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3743" y="231069"/>
            <a:ext cx="2072746" cy="1305500"/>
          </a:xfrm>
        </p:spPr>
        <p:txBody>
          <a:bodyPr anchor="b">
            <a:normAutofit/>
          </a:bodyPr>
          <a:lstStyle>
            <a:lvl1pPr>
              <a:defRPr sz="2400" b="1" i="0">
                <a:solidFill>
                  <a:schemeClr val="accent1"/>
                </a:solidFill>
              </a:defRPr>
            </a:lvl1pPr>
          </a:lstStyle>
          <a:p>
            <a:r>
              <a:rPr lang="en-US" dirty="0"/>
              <a:t>Click to edit title</a:t>
            </a:r>
          </a:p>
        </p:txBody>
      </p:sp>
      <p:sp>
        <p:nvSpPr>
          <p:cNvPr id="3" name="Content Placeholder 2"/>
          <p:cNvSpPr>
            <a:spLocks noGrp="1"/>
          </p:cNvSpPr>
          <p:nvPr>
            <p:ph idx="1" hasCustomPrompt="1"/>
          </p:nvPr>
        </p:nvSpPr>
        <p:spPr>
          <a:xfrm>
            <a:off x="2684386" y="231069"/>
            <a:ext cx="9085968" cy="6022976"/>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hasCustomPrompt="1"/>
          </p:nvPr>
        </p:nvSpPr>
        <p:spPr>
          <a:xfrm>
            <a:off x="181592" y="1642887"/>
            <a:ext cx="2064897" cy="3811588"/>
          </a:xfrm>
        </p:spPr>
        <p:txBody>
          <a:bodyPr>
            <a:normAutofit/>
          </a:bodyPr>
          <a:lstStyle>
            <a:lvl1pPr marL="0" indent="0">
              <a:buNone/>
              <a:defRPr sz="14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text</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91367707"/>
      </p:ext>
    </p:extLst>
  </p:cSld>
  <p:clrMap bg1="lt1" tx1="dk1" bg2="lt2" tx2="dk2" accent1="accent1" accent2="accent2" accent3="accent3" accent4="accent4" accent5="accent5" accent6="accent6" hlink="hlink" folHlink="folHlink"/>
  <p:sldLayoutIdLst>
    <p:sldLayoutId id="2147483669" r:id="rId1"/>
    <p:sldLayoutId id="2147483678" r:id="rId2"/>
    <p:sldLayoutId id="2147483679" r:id="rId3"/>
    <p:sldLayoutId id="2147483670" r:id="rId4"/>
    <p:sldLayoutId id="2147483673" r:id="rId5"/>
    <p:sldLayoutId id="2147483674" r:id="rId6"/>
    <p:sldLayoutId id="2147483675" r:id="rId7"/>
    <p:sldLayoutId id="2147483676" r:id="rId8"/>
    <p:sldLayoutId id="2147483680" r:id="rId9"/>
    <p:sldLayoutId id="2147483682" r:id="rId10"/>
    <p:sldLayoutId id="214748368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Our Calling</a:t>
            </a:r>
          </a:p>
        </p:txBody>
      </p:sp>
      <p:sp>
        <p:nvSpPr>
          <p:cNvPr id="3" name="Subtitle 2"/>
          <p:cNvSpPr>
            <a:spLocks noGrp="1"/>
          </p:cNvSpPr>
          <p:nvPr>
            <p:ph type="subTitle" idx="1"/>
          </p:nvPr>
        </p:nvSpPr>
        <p:spPr/>
        <p:txBody>
          <a:bodyPr/>
          <a:lstStyle/>
          <a:p>
            <a:r>
              <a:rPr lang="en-US" dirty="0"/>
              <a:t>Using Media for Ministry</a:t>
            </a:r>
          </a:p>
        </p:txBody>
      </p:sp>
    </p:spTree>
    <p:extLst>
      <p:ext uri="{BB962C8B-B14F-4D97-AF65-F5344CB8AC3E}">
        <p14:creationId xmlns:p14="http://schemas.microsoft.com/office/powerpoint/2010/main" val="1133136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Effects</a:t>
            </a:r>
          </a:p>
        </p:txBody>
      </p:sp>
      <p:pic>
        <p:nvPicPr>
          <p:cNvPr id="4098" name="Picture 2" descr="Super Bowl 2020: Predictions, prop bets and more for Chiefs vs. 49ers"/>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38200" y="1807550"/>
            <a:ext cx="6081677" cy="342094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397263" y="2297723"/>
            <a:ext cx="3956538" cy="1200329"/>
          </a:xfrm>
          <a:prstGeom prst="rect">
            <a:avLst/>
          </a:prstGeom>
          <a:noFill/>
        </p:spPr>
        <p:txBody>
          <a:bodyPr wrap="square" rtlCol="0">
            <a:spAutoFit/>
          </a:bodyPr>
          <a:lstStyle/>
          <a:p>
            <a:pPr fontAlgn="base"/>
            <a:r>
              <a:rPr lang="en-US" sz="2400" dirty="0">
                <a:solidFill>
                  <a:schemeClr val="bg1"/>
                </a:solidFill>
              </a:rPr>
              <a:t>2020 Super Bowl adds cost approx. $5 million for a ​30 sec. spot​</a:t>
            </a:r>
          </a:p>
        </p:txBody>
      </p:sp>
    </p:spTree>
    <p:extLst>
      <p:ext uri="{BB962C8B-B14F-4D97-AF65-F5344CB8AC3E}">
        <p14:creationId xmlns:p14="http://schemas.microsoft.com/office/powerpoint/2010/main" val="1625814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Five Types of Media Effects</a:t>
            </a:r>
            <a:r>
              <a:rPr lang="en-US" dirty="0"/>
              <a:t>​</a:t>
            </a:r>
          </a:p>
        </p:txBody>
      </p:sp>
      <p:sp>
        <p:nvSpPr>
          <p:cNvPr id="4" name="Content Placeholder 3"/>
          <p:cNvSpPr>
            <a:spLocks noGrp="1"/>
          </p:cNvSpPr>
          <p:nvPr>
            <p:ph idx="1"/>
          </p:nvPr>
        </p:nvSpPr>
        <p:spPr>
          <a:xfrm>
            <a:off x="838200" y="1690688"/>
            <a:ext cx="10515600" cy="4055886"/>
          </a:xfrm>
        </p:spPr>
        <p:txBody>
          <a:bodyPr>
            <a:normAutofit fontScale="92500" lnSpcReduction="10000"/>
          </a:bodyPr>
          <a:lstStyle/>
          <a:p>
            <a:pPr fontAlgn="base"/>
            <a:r>
              <a:rPr lang="en-US" b="1" dirty="0"/>
              <a:t>Cognitive-Type Effect: </a:t>
            </a:r>
            <a:r>
              <a:rPr lang="en-US" dirty="0"/>
              <a:t>Media can effect what we know by planting ideas and information into our minds. The most prevalent media effect.​</a:t>
            </a:r>
          </a:p>
          <a:p>
            <a:pPr fontAlgn="base"/>
            <a:r>
              <a:rPr lang="en-US" b="1" dirty="0"/>
              <a:t>Attitudinal-Type Effect: </a:t>
            </a:r>
            <a:r>
              <a:rPr lang="en-US" dirty="0"/>
              <a:t>The media can create and shape our opinions, beliefs and values.​</a:t>
            </a:r>
          </a:p>
          <a:p>
            <a:pPr fontAlgn="base"/>
            <a:r>
              <a:rPr lang="en-US" b="1" dirty="0"/>
              <a:t>Emotional-Type Effect: </a:t>
            </a:r>
            <a:r>
              <a:rPr lang="en-US" dirty="0"/>
              <a:t>The media can make us feel things. They can trigger strong emotions such as fear, rage, and lust.​</a:t>
            </a:r>
          </a:p>
          <a:p>
            <a:pPr fontAlgn="base"/>
            <a:r>
              <a:rPr lang="en-US" b="1" dirty="0"/>
              <a:t>Physiological-Type Effect: </a:t>
            </a:r>
            <a:r>
              <a:rPr lang="en-US" dirty="0"/>
              <a:t>Media can influence our automatic bodily systems. These are usually beyond our conscious control.​</a:t>
            </a:r>
          </a:p>
          <a:p>
            <a:pPr fontAlgn="base"/>
            <a:r>
              <a:rPr lang="en-US" b="1" dirty="0"/>
              <a:t>Behavioral-Type Effect: </a:t>
            </a:r>
            <a:r>
              <a:rPr lang="en-US" dirty="0"/>
              <a:t>Media can trigger actions.​</a:t>
            </a:r>
          </a:p>
          <a:p>
            <a:pPr marL="0" indent="0" fontAlgn="base">
              <a:buNone/>
            </a:pPr>
            <a:r>
              <a:rPr lang="en-US" sz="1200" dirty="0"/>
              <a:t>        Potter, W.J. (2011) </a:t>
            </a:r>
            <a:r>
              <a:rPr lang="en-US" sz="1200" i="1" dirty="0"/>
              <a:t>Media Literacy 5th Ed</a:t>
            </a:r>
            <a:r>
              <a:rPr lang="en-US" sz="1200" dirty="0"/>
              <a:t>. Los Angeles: Sage​</a:t>
            </a:r>
          </a:p>
          <a:p>
            <a:endParaRPr lang="en-US" sz="1200" dirty="0"/>
          </a:p>
        </p:txBody>
      </p:sp>
    </p:spTree>
    <p:extLst>
      <p:ext uri="{BB962C8B-B14F-4D97-AF65-F5344CB8AC3E}">
        <p14:creationId xmlns:p14="http://schemas.microsoft.com/office/powerpoint/2010/main" val="245618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Bandura’s Social Learning Theory​</a:t>
            </a:r>
          </a:p>
        </p:txBody>
      </p:sp>
      <p:sp>
        <p:nvSpPr>
          <p:cNvPr id="3" name="Content Placeholder 2"/>
          <p:cNvSpPr>
            <a:spLocks noGrp="1"/>
          </p:cNvSpPr>
          <p:nvPr>
            <p:ph idx="1"/>
          </p:nvPr>
        </p:nvSpPr>
        <p:spPr/>
        <p:txBody>
          <a:bodyPr/>
          <a:lstStyle/>
          <a:p>
            <a:pPr fontAlgn="base"/>
            <a:r>
              <a:rPr lang="en-US" dirty="0"/>
              <a:t>Individuals learn not only in classrooms but also by observing role models in everyday life, including characters in movies and television.​</a:t>
            </a:r>
          </a:p>
          <a:p>
            <a:pPr marL="0" indent="0" fontAlgn="base">
              <a:buNone/>
            </a:pPr>
            <a:r>
              <a:rPr lang="en-US" dirty="0"/>
              <a:t>​   </a:t>
            </a:r>
            <a:r>
              <a:rPr lang="en-US" sz="1100" dirty="0"/>
              <a:t>Bandura, A. (1977). </a:t>
            </a:r>
            <a:r>
              <a:rPr lang="en-US" sz="1100" i="1" dirty="0"/>
              <a:t>Social learning theory</a:t>
            </a:r>
            <a:r>
              <a:rPr lang="en-US" sz="1100" dirty="0"/>
              <a:t>. Englewood Cliffs, NJ: Prentice-Hall​</a:t>
            </a:r>
          </a:p>
          <a:p>
            <a:pPr marL="0" indent="0" fontAlgn="base">
              <a:buNone/>
            </a:pPr>
            <a:r>
              <a:rPr lang="en-US" sz="1100" dirty="0"/>
              <a:t>       Bandura, A. (1986). </a:t>
            </a:r>
            <a:r>
              <a:rPr lang="en-US" sz="1100" i="1" dirty="0"/>
              <a:t>Social foundations of thought and action: A social cognitive theory</a:t>
            </a:r>
            <a:r>
              <a:rPr lang="en-US" sz="1100" dirty="0"/>
              <a:t>. Englewood cliffs, NJ: Prentice-Hall​</a:t>
            </a:r>
          </a:p>
          <a:p>
            <a:endParaRPr lang="en-US" dirty="0"/>
          </a:p>
        </p:txBody>
      </p:sp>
    </p:spTree>
    <p:extLst>
      <p:ext uri="{BB962C8B-B14F-4D97-AF65-F5344CB8AC3E}">
        <p14:creationId xmlns:p14="http://schemas.microsoft.com/office/powerpoint/2010/main" val="1778243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Where people are</a:t>
            </a:r>
          </a:p>
        </p:txBody>
      </p:sp>
      <p:sp>
        <p:nvSpPr>
          <p:cNvPr id="4" name="Content Placeholder 3"/>
          <p:cNvSpPr>
            <a:spLocks noGrp="1"/>
          </p:cNvSpPr>
          <p:nvPr>
            <p:ph idx="1"/>
          </p:nvPr>
        </p:nvSpPr>
        <p:spPr/>
        <p:txBody>
          <a:bodyPr>
            <a:normAutofit/>
          </a:bodyPr>
          <a:lstStyle/>
          <a:p>
            <a:r>
              <a:rPr lang="en-US" dirty="0"/>
              <a:t>Children ages 8-12 in the United States spend 4-6 hours a day watching or using screens, and teens spend up to 9 hours.</a:t>
            </a:r>
          </a:p>
          <a:p>
            <a:pPr marL="0" indent="0">
              <a:buNone/>
            </a:pPr>
            <a:r>
              <a:rPr lang="en-US" sz="1100" dirty="0"/>
              <a:t>       American Academy of Child and Adolescent Psychiatry, Feb. 2020</a:t>
            </a:r>
          </a:p>
          <a:p>
            <a:pPr marL="0" indent="0">
              <a:buNone/>
            </a:pPr>
            <a:endParaRPr lang="en-US" sz="1100" dirty="0"/>
          </a:p>
          <a:p>
            <a:r>
              <a:rPr lang="en-US" dirty="0"/>
              <a:t>American adults spend more than 11 hours per day watching, reading, listening to or simply interacting with media.</a:t>
            </a:r>
          </a:p>
          <a:p>
            <a:pPr marL="0" indent="0">
              <a:buNone/>
            </a:pPr>
            <a:r>
              <a:rPr lang="en-US" sz="1100" dirty="0"/>
              <a:t>       Nielson, 2018</a:t>
            </a:r>
          </a:p>
          <a:p>
            <a:pPr marL="0" indent="0">
              <a:buNone/>
            </a:pPr>
            <a:endParaRPr lang="en-US" sz="1100" dirty="0"/>
          </a:p>
          <a:p>
            <a:r>
              <a:rPr lang="en-US" dirty="0"/>
              <a:t>People in the Philippines spend an average of 10 hours online every day, according to the Digital 2019 report.</a:t>
            </a:r>
          </a:p>
          <a:p>
            <a:pPr marL="0" indent="0">
              <a:buNone/>
            </a:pPr>
            <a:r>
              <a:rPr lang="en-US" sz="1100" dirty="0"/>
              <a:t>       Emily Dixson, CNN, Feb. 2019</a:t>
            </a:r>
          </a:p>
        </p:txBody>
      </p:sp>
    </p:spTree>
    <p:extLst>
      <p:ext uri="{BB962C8B-B14F-4D97-AF65-F5344CB8AC3E}">
        <p14:creationId xmlns:p14="http://schemas.microsoft.com/office/powerpoint/2010/main" val="628849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Indirect Communication</a:t>
            </a:r>
          </a:p>
        </p:txBody>
      </p:sp>
      <p:sp>
        <p:nvSpPr>
          <p:cNvPr id="3" name="Content Placeholder 2"/>
          <p:cNvSpPr>
            <a:spLocks noGrp="1"/>
          </p:cNvSpPr>
          <p:nvPr>
            <p:ph idx="1"/>
          </p:nvPr>
        </p:nvSpPr>
        <p:spPr/>
        <p:txBody>
          <a:bodyPr/>
          <a:lstStyle/>
          <a:p>
            <a:r>
              <a:rPr lang="en-US" dirty="0"/>
              <a:t>What is it?</a:t>
            </a:r>
          </a:p>
          <a:p>
            <a:r>
              <a:rPr lang="en-US" dirty="0"/>
              <a:t>Why is it effective?</a:t>
            </a:r>
          </a:p>
          <a:p>
            <a:endParaRPr lang="en-US" dirty="0"/>
          </a:p>
        </p:txBody>
      </p:sp>
    </p:spTree>
    <p:extLst>
      <p:ext uri="{BB962C8B-B14F-4D97-AF65-F5344CB8AC3E}">
        <p14:creationId xmlns:p14="http://schemas.microsoft.com/office/powerpoint/2010/main" val="2242543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indirect communication?</a:t>
            </a:r>
          </a:p>
        </p:txBody>
      </p:sp>
      <p:sp>
        <p:nvSpPr>
          <p:cNvPr id="3" name="Content Placeholder 2"/>
          <p:cNvSpPr>
            <a:spLocks noGrp="1"/>
          </p:cNvSpPr>
          <p:nvPr>
            <p:ph idx="1"/>
          </p:nvPr>
        </p:nvSpPr>
        <p:spPr>
          <a:xfrm>
            <a:off x="3114715" y="1690688"/>
            <a:ext cx="8704385" cy="4190823"/>
          </a:xfrm>
        </p:spPr>
        <p:txBody>
          <a:bodyPr/>
          <a:lstStyle/>
          <a:p>
            <a:pPr marL="0" indent="0">
              <a:buNone/>
            </a:pPr>
            <a:r>
              <a:rPr lang="en-US" dirty="0"/>
              <a:t>“It is naturally the error of the modern period that all communication is direct, that it has forgotten that there is such a thing as indirect communication.” </a:t>
            </a:r>
            <a:r>
              <a:rPr lang="en-US" sz="1800" i="1" dirty="0"/>
              <a:t>Soren Kierkegaard</a:t>
            </a:r>
          </a:p>
          <a:p>
            <a:endParaRPr lang="en-US" dirty="0"/>
          </a:p>
          <a:p>
            <a:r>
              <a:rPr lang="en-US" dirty="0"/>
              <a:t>Narrative, story, nuance, hidden meanings.</a:t>
            </a:r>
          </a:p>
        </p:txBody>
      </p:sp>
      <p:pic>
        <p:nvPicPr>
          <p:cNvPr id="6150" name="Picture 6" descr="An early warning against slackness"/>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72900" y="1690688"/>
            <a:ext cx="2546147" cy="3670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79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Overhearing the Gospel</a:t>
            </a:r>
          </a:p>
        </p:txBody>
      </p:sp>
      <p:pic>
        <p:nvPicPr>
          <p:cNvPr id="5122" name="Picture 2" descr="Put a Stop to Your Kid's Backseat Bickering Once and For Al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38200" y="1587508"/>
            <a:ext cx="6603267" cy="4404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3831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Overhearing the Gospel</a:t>
            </a:r>
          </a:p>
        </p:txBody>
      </p:sp>
      <p:sp>
        <p:nvSpPr>
          <p:cNvPr id="3" name="Content Placeholder 2"/>
          <p:cNvSpPr>
            <a:spLocks noGrp="1"/>
          </p:cNvSpPr>
          <p:nvPr>
            <p:ph idx="1"/>
          </p:nvPr>
        </p:nvSpPr>
        <p:spPr>
          <a:xfrm>
            <a:off x="3235569" y="1690688"/>
            <a:ext cx="8434754" cy="4416126"/>
          </a:xfrm>
        </p:spPr>
        <p:txBody>
          <a:bodyPr>
            <a:normAutofit fontScale="92500" lnSpcReduction="10000"/>
          </a:bodyPr>
          <a:lstStyle/>
          <a:p>
            <a:pPr marL="0" indent="0">
              <a:buNone/>
            </a:pPr>
            <a:r>
              <a:rPr lang="en-US" dirty="0"/>
              <a:t>“You and I are not sharing the gospel as pioneer missionaries chopping our way through the jungle to bring the fresh, new, first-time word to startled villagers. Perhaps most of us have in times of disappointment wished it were so, idealizing such occasions as opportunities to write the message on new tablets. Of course, there are no new targets. . .those who hear me have been sitting before the pulpit for two thousand years. Even for the casual listeners there is a fairly high degree of predictability in the sermon, and surrounding the whole occasion is the dead air of familiarity. ‘We have been here before, and here we go again.’” </a:t>
            </a:r>
            <a:r>
              <a:rPr lang="en-US" sz="1100" dirty="0"/>
              <a:t>Fred B. Craddock, Overhearing the Gospel 2002, p. 16 &amp; 17.</a:t>
            </a:r>
          </a:p>
          <a:p>
            <a:endParaRPr lang="en-US" dirty="0"/>
          </a:p>
        </p:txBody>
      </p:sp>
      <p:pic>
        <p:nvPicPr>
          <p:cNvPr id="7170" name="Picture 2" descr="Fred B. Craddock Biography - The Craddock Center, inc."/>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875285" y="1924509"/>
            <a:ext cx="2043761" cy="2858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54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 Lewis</a:t>
            </a:r>
          </a:p>
        </p:txBody>
      </p:sp>
      <p:sp>
        <p:nvSpPr>
          <p:cNvPr id="3" name="Content Placeholder 2"/>
          <p:cNvSpPr>
            <a:spLocks noGrp="1"/>
          </p:cNvSpPr>
          <p:nvPr>
            <p:ph idx="1"/>
          </p:nvPr>
        </p:nvSpPr>
        <p:spPr>
          <a:xfrm>
            <a:off x="838200" y="1825625"/>
            <a:ext cx="6969369" cy="4055886"/>
          </a:xfrm>
        </p:spPr>
        <p:txBody>
          <a:bodyPr/>
          <a:lstStyle/>
          <a:p>
            <a:pPr marL="0" indent="0">
              <a:buNone/>
            </a:pPr>
            <a:r>
              <a:rPr lang="en-US" dirty="0"/>
              <a:t>“For me, reason is the natural organ of truth; but imagination is the organ of meaning. Imagination, producing new metaphors or revivifying old, is not the cause of truth, but its condition.”</a:t>
            </a:r>
          </a:p>
          <a:p>
            <a:pPr marL="0" indent="0">
              <a:buNone/>
            </a:pPr>
            <a:r>
              <a:rPr lang="en-US" sz="1800" dirty="0"/>
              <a:t>     C.S. Lewis, Mere Christianity</a:t>
            </a:r>
          </a:p>
        </p:txBody>
      </p:sp>
      <p:pic>
        <p:nvPicPr>
          <p:cNvPr id="8194" name="Picture 2" descr="C. S. Lewis: The Independent Institute"/>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39699" y="1690688"/>
            <a:ext cx="3054293" cy="39705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6585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Jesus’ method</a:t>
            </a:r>
          </a:p>
        </p:txBody>
      </p:sp>
      <p:sp>
        <p:nvSpPr>
          <p:cNvPr id="3" name="Content Placeholder 2"/>
          <p:cNvSpPr>
            <a:spLocks noGrp="1"/>
          </p:cNvSpPr>
          <p:nvPr>
            <p:ph idx="1"/>
          </p:nvPr>
        </p:nvSpPr>
        <p:spPr>
          <a:xfrm>
            <a:off x="445478" y="2766646"/>
            <a:ext cx="10908322" cy="5107788"/>
          </a:xfrm>
        </p:spPr>
        <p:txBody>
          <a:bodyPr>
            <a:normAutofit/>
          </a:bodyPr>
          <a:lstStyle/>
          <a:p>
            <a:pPr marL="0" indent="0">
              <a:buNone/>
            </a:pPr>
            <a:r>
              <a:rPr lang="en-US" dirty="0"/>
              <a:t>“Jesus sought an avenue to every heart. By using a variety of illustrations, He not only presented truth in its different phases, but appealed to the different hearers. Their interest was aroused by figures drawn from the surroundings of their daily life. None who listened to the Savior could feel that they were neglected or forgotten. The humblest, the most sinful, heard in His teaching a voice that spoke to them in sympathy and tenderness.”</a:t>
            </a:r>
          </a:p>
          <a:p>
            <a:pPr marL="0" indent="0">
              <a:buNone/>
            </a:pPr>
            <a:r>
              <a:rPr lang="en-US" sz="1800" dirty="0"/>
              <a:t>    </a:t>
            </a:r>
            <a:r>
              <a:rPr lang="en-US" sz="1100" dirty="0"/>
              <a:t>Ellen White, Christ’s Object Lessons</a:t>
            </a:r>
          </a:p>
        </p:txBody>
      </p:sp>
      <p:pic>
        <p:nvPicPr>
          <p:cNvPr id="10242" name="Picture 2" descr="Beverly Hills church to screen Gospel-based show | Angelus News"/>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74432" y="365125"/>
            <a:ext cx="4525108" cy="2253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5360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Calling</a:t>
            </a:r>
          </a:p>
        </p:txBody>
      </p:sp>
      <p:sp>
        <p:nvSpPr>
          <p:cNvPr id="3" name="Content Placeholder 2"/>
          <p:cNvSpPr>
            <a:spLocks noGrp="1"/>
          </p:cNvSpPr>
          <p:nvPr>
            <p:ph idx="1"/>
          </p:nvPr>
        </p:nvSpPr>
        <p:spPr/>
        <p:txBody>
          <a:bodyPr/>
          <a:lstStyle/>
          <a:p>
            <a:r>
              <a:rPr lang="en-US" dirty="0"/>
              <a:t>Our Mission</a:t>
            </a:r>
          </a:p>
          <a:p>
            <a:r>
              <a:rPr lang="en-US" dirty="0"/>
              <a:t>The Power of Media</a:t>
            </a:r>
          </a:p>
          <a:p>
            <a:r>
              <a:rPr lang="en-US" dirty="0"/>
              <a:t>Indirect Communication</a:t>
            </a:r>
          </a:p>
        </p:txBody>
      </p:sp>
    </p:spTree>
    <p:extLst>
      <p:ext uri="{BB962C8B-B14F-4D97-AF65-F5344CB8AC3E}">
        <p14:creationId xmlns:p14="http://schemas.microsoft.com/office/powerpoint/2010/main" val="38474245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Media and Indirect Communication</a:t>
            </a:r>
          </a:p>
        </p:txBody>
      </p:sp>
      <p:sp>
        <p:nvSpPr>
          <p:cNvPr id="5" name="TextBox 4"/>
          <p:cNvSpPr txBox="1"/>
          <p:nvPr/>
        </p:nvSpPr>
        <p:spPr>
          <a:xfrm>
            <a:off x="838201" y="2110154"/>
            <a:ext cx="10111154" cy="1538883"/>
          </a:xfrm>
          <a:prstGeom prst="rect">
            <a:avLst/>
          </a:prstGeom>
          <a:noFill/>
        </p:spPr>
        <p:txBody>
          <a:bodyPr wrap="square" rtlCol="0">
            <a:spAutoFit/>
          </a:bodyPr>
          <a:lstStyle/>
          <a:p>
            <a:r>
              <a:rPr lang="en-US" sz="3600" dirty="0">
                <a:solidFill>
                  <a:schemeClr val="bg1"/>
                </a:solidFill>
              </a:rPr>
              <a:t>“The arts are a natural medium for imaginative indirect forms of communication.”</a:t>
            </a:r>
          </a:p>
          <a:p>
            <a:endParaRPr lang="en-US" sz="1100" dirty="0">
              <a:solidFill>
                <a:schemeClr val="bg1"/>
              </a:solidFill>
            </a:endParaRPr>
          </a:p>
          <a:p>
            <a:r>
              <a:rPr lang="en-US" sz="1100" dirty="0">
                <a:solidFill>
                  <a:schemeClr val="bg1"/>
                </a:solidFill>
              </a:rPr>
              <a:t>Benson P.  Fraser, 2020 Hide and Seek: The Sacred Art of Indirect Communication</a:t>
            </a:r>
          </a:p>
        </p:txBody>
      </p:sp>
    </p:spTree>
    <p:extLst>
      <p:ext uri="{BB962C8B-B14F-4D97-AF65-F5344CB8AC3E}">
        <p14:creationId xmlns:p14="http://schemas.microsoft.com/office/powerpoint/2010/main" val="3624033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73369" y="1842233"/>
            <a:ext cx="10515600" cy="1325563"/>
          </a:xfrm>
        </p:spPr>
        <p:txBody>
          <a:bodyPr>
            <a:normAutofit fontScale="90000"/>
          </a:bodyPr>
          <a:lstStyle/>
          <a:p>
            <a:pPr algn="ctr"/>
            <a:r>
              <a:rPr lang="en-US" dirty="0"/>
              <a:t>“And He said to them, Go into all the world and preach the gospel to every creature.”</a:t>
            </a:r>
            <a:br>
              <a:rPr lang="en-US" dirty="0"/>
            </a:br>
            <a:r>
              <a:rPr lang="en-US" sz="2700" i="1" dirty="0"/>
              <a:t>Mark 16:15</a:t>
            </a:r>
          </a:p>
        </p:txBody>
      </p:sp>
    </p:spTree>
    <p:extLst>
      <p:ext uri="{BB962C8B-B14F-4D97-AF65-F5344CB8AC3E}">
        <p14:creationId xmlns:p14="http://schemas.microsoft.com/office/powerpoint/2010/main" val="3034149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88417"/>
            <a:ext cx="10515600" cy="1325563"/>
          </a:xfrm>
        </p:spPr>
        <p:txBody>
          <a:bodyPr>
            <a:normAutofit fontScale="90000"/>
          </a:bodyPr>
          <a:lstStyle/>
          <a:p>
            <a:pPr algn="ctr"/>
            <a:r>
              <a:rPr lang="en-US" dirty="0"/>
              <a:t>“Therefore go and make disciples of all nations, baptizing them in the name of the Father and of the Son and of the Holy Spirit, and teaching them to obey everything I have commanded you. And surely I am with you always, to the very end of the age.”</a:t>
            </a:r>
            <a:br>
              <a:rPr lang="en-US" dirty="0"/>
            </a:br>
            <a:r>
              <a:rPr lang="en-US" sz="3100" i="1" dirty="0"/>
              <a:t>Matthew 28:19-20</a:t>
            </a:r>
          </a:p>
        </p:txBody>
      </p:sp>
    </p:spTree>
    <p:extLst>
      <p:ext uri="{BB962C8B-B14F-4D97-AF65-F5344CB8AC3E}">
        <p14:creationId xmlns:p14="http://schemas.microsoft.com/office/powerpoint/2010/main" val="1558058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24294"/>
            <a:ext cx="10515600" cy="1325563"/>
          </a:xfrm>
        </p:spPr>
        <p:txBody>
          <a:bodyPr>
            <a:normAutofit fontScale="90000"/>
          </a:bodyPr>
          <a:lstStyle/>
          <a:p>
            <a:pPr algn="ctr"/>
            <a:r>
              <a:rPr lang="en-US" dirty="0"/>
              <a:t>“This is to my Father’s glory, that you bear much fruit, showing yourselves to be my disciples.”</a:t>
            </a:r>
            <a:br>
              <a:rPr lang="en-US" dirty="0"/>
            </a:br>
            <a:r>
              <a:rPr lang="en-US" sz="3100" i="1" dirty="0"/>
              <a:t>John 15:8</a:t>
            </a:r>
            <a:br>
              <a:rPr lang="en-US" dirty="0"/>
            </a:br>
            <a:endParaRPr lang="en-US" dirty="0"/>
          </a:p>
        </p:txBody>
      </p:sp>
    </p:spTree>
    <p:extLst>
      <p:ext uri="{BB962C8B-B14F-4D97-AF65-F5344CB8AC3E}">
        <p14:creationId xmlns:p14="http://schemas.microsoft.com/office/powerpoint/2010/main" val="2853867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Why use Media to fulfill the commission?</a:t>
            </a:r>
          </a:p>
        </p:txBody>
      </p:sp>
      <p:sp>
        <p:nvSpPr>
          <p:cNvPr id="6" name="Content Placeholder 5"/>
          <p:cNvSpPr>
            <a:spLocks noGrp="1"/>
          </p:cNvSpPr>
          <p:nvPr>
            <p:ph idx="1"/>
          </p:nvPr>
        </p:nvSpPr>
        <p:spPr/>
        <p:txBody>
          <a:bodyPr/>
          <a:lstStyle/>
          <a:p>
            <a:r>
              <a:rPr lang="en-US" dirty="0"/>
              <a:t>Media is powerful</a:t>
            </a:r>
          </a:p>
          <a:p>
            <a:r>
              <a:rPr lang="en-US" dirty="0"/>
              <a:t>It is where the people are</a:t>
            </a:r>
          </a:p>
        </p:txBody>
      </p:sp>
    </p:spTree>
    <p:extLst>
      <p:ext uri="{BB962C8B-B14F-4D97-AF65-F5344CB8AC3E}">
        <p14:creationId xmlns:p14="http://schemas.microsoft.com/office/powerpoint/2010/main" val="3541575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Media Effects</a:t>
            </a:r>
          </a:p>
        </p:txBody>
      </p:sp>
      <p:pic>
        <p:nvPicPr>
          <p:cNvPr id="1038" name="Picture 14" descr="Watch It Happened One Night | Prime Video"/>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26123" y="1581712"/>
            <a:ext cx="6239852" cy="429278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7678615" y="2450123"/>
            <a:ext cx="3950677" cy="1569660"/>
          </a:xfrm>
          <a:prstGeom prst="rect">
            <a:avLst/>
          </a:prstGeom>
          <a:noFill/>
        </p:spPr>
        <p:txBody>
          <a:bodyPr wrap="square" rtlCol="0">
            <a:spAutoFit/>
          </a:bodyPr>
          <a:lstStyle/>
          <a:p>
            <a:r>
              <a:rPr lang="en-US" sz="3200" dirty="0">
                <a:solidFill>
                  <a:schemeClr val="bg1"/>
                </a:solidFill>
              </a:rPr>
              <a:t>1934 Frank Capra film, “It Happened One Night” </a:t>
            </a:r>
            <a:r>
              <a:rPr lang="en-US" dirty="0">
                <a:solidFill>
                  <a:schemeClr val="bg1"/>
                </a:solidFill>
              </a:rPr>
              <a:t>​</a:t>
            </a:r>
          </a:p>
        </p:txBody>
      </p:sp>
    </p:spTree>
    <p:extLst>
      <p:ext uri="{BB962C8B-B14F-4D97-AF65-F5344CB8AC3E}">
        <p14:creationId xmlns:p14="http://schemas.microsoft.com/office/powerpoint/2010/main" val="1613931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Media Effects</a:t>
            </a:r>
          </a:p>
        </p:txBody>
      </p:sp>
      <p:pic>
        <p:nvPicPr>
          <p:cNvPr id="1038" name="Picture 14" descr="Watch It Happened One Night | Prime Video"/>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26123" y="1581712"/>
            <a:ext cx="6239852" cy="429278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7678615" y="2450123"/>
            <a:ext cx="3950677" cy="1569660"/>
          </a:xfrm>
          <a:prstGeom prst="rect">
            <a:avLst/>
          </a:prstGeom>
          <a:noFill/>
        </p:spPr>
        <p:txBody>
          <a:bodyPr wrap="square" rtlCol="0">
            <a:spAutoFit/>
          </a:bodyPr>
          <a:lstStyle/>
          <a:p>
            <a:pPr fontAlgn="base"/>
            <a:r>
              <a:rPr lang="en-US" sz="2400" dirty="0">
                <a:solidFill>
                  <a:schemeClr val="bg1"/>
                </a:solidFill>
              </a:rPr>
              <a:t>1934 Frank Capra film, “It Happened One Night”​</a:t>
            </a:r>
          </a:p>
          <a:p>
            <a:pPr fontAlgn="base"/>
            <a:r>
              <a:rPr lang="en-US" sz="2400" dirty="0">
                <a:solidFill>
                  <a:schemeClr val="bg1"/>
                </a:solidFill>
              </a:rPr>
              <a:t>Undershirt sales dropped by 75% Nation-wide​</a:t>
            </a:r>
          </a:p>
        </p:txBody>
      </p:sp>
      <p:sp>
        <p:nvSpPr>
          <p:cNvPr id="2" name="TextBox 1"/>
          <p:cNvSpPr txBox="1"/>
          <p:nvPr/>
        </p:nvSpPr>
        <p:spPr>
          <a:xfrm>
            <a:off x="8270631" y="4044946"/>
            <a:ext cx="3083169" cy="769441"/>
          </a:xfrm>
          <a:prstGeom prst="rect">
            <a:avLst/>
          </a:prstGeom>
          <a:noFill/>
        </p:spPr>
        <p:txBody>
          <a:bodyPr wrap="square" rtlCol="0">
            <a:spAutoFit/>
          </a:bodyPr>
          <a:lstStyle/>
          <a:p>
            <a:r>
              <a:rPr lang="en-US" sz="1100" dirty="0">
                <a:solidFill>
                  <a:schemeClr val="bg1"/>
                </a:solidFill>
              </a:rPr>
              <a:t> Gottschalk, Mary.   "AMC's Look at Hollywood Fashion Follows Fads from  Screen to Closet. “</a:t>
            </a:r>
            <a:r>
              <a:rPr lang="en-US" sz="1100" i="1" dirty="0">
                <a:solidFill>
                  <a:schemeClr val="bg1"/>
                </a:solidFill>
              </a:rPr>
              <a:t>Pittsburgh Post-Gazette. </a:t>
            </a:r>
            <a:r>
              <a:rPr lang="en-US" sz="1100" dirty="0">
                <a:solidFill>
                  <a:schemeClr val="bg1"/>
                </a:solidFill>
              </a:rPr>
              <a:t>17 August 1995 (p. C1). ​</a:t>
            </a:r>
          </a:p>
        </p:txBody>
      </p:sp>
    </p:spTree>
    <p:extLst>
      <p:ext uri="{BB962C8B-B14F-4D97-AF65-F5344CB8AC3E}">
        <p14:creationId xmlns:p14="http://schemas.microsoft.com/office/powerpoint/2010/main" val="1295052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Effects</a:t>
            </a:r>
          </a:p>
        </p:txBody>
      </p:sp>
      <p:pic>
        <p:nvPicPr>
          <p:cNvPr id="2050" name="Picture 2" descr="The Deer Hunter (1978) - Rotten Tomatoes"/>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838200" y="1597607"/>
            <a:ext cx="2854569" cy="422642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689231" y="2344615"/>
            <a:ext cx="5017477" cy="1815882"/>
          </a:xfrm>
          <a:prstGeom prst="rect">
            <a:avLst/>
          </a:prstGeom>
          <a:noFill/>
        </p:spPr>
        <p:txBody>
          <a:bodyPr wrap="square" rtlCol="0">
            <a:spAutoFit/>
          </a:bodyPr>
          <a:lstStyle/>
          <a:p>
            <a:pPr fontAlgn="base"/>
            <a:r>
              <a:rPr lang="en-US" dirty="0">
                <a:solidFill>
                  <a:schemeClr val="bg1"/>
                </a:solidFill>
              </a:rPr>
              <a:t>By March 1986 there were 43 documented Russian roulette deaths directly attributed to imitations of the Russian roulette scene in the 1978 film, </a:t>
            </a:r>
            <a:r>
              <a:rPr lang="en-US" i="1" dirty="0">
                <a:solidFill>
                  <a:schemeClr val="bg1"/>
                </a:solidFill>
              </a:rPr>
              <a:t>The Deer Hunter</a:t>
            </a:r>
            <a:r>
              <a:rPr lang="en-US" dirty="0">
                <a:solidFill>
                  <a:schemeClr val="bg1"/>
                </a:solidFill>
              </a:rPr>
              <a:t>​</a:t>
            </a:r>
          </a:p>
          <a:p>
            <a:pPr fontAlgn="base"/>
            <a:endParaRPr lang="en-US" dirty="0">
              <a:solidFill>
                <a:schemeClr val="bg1"/>
              </a:solidFill>
            </a:endParaRPr>
          </a:p>
          <a:p>
            <a:pPr fontAlgn="base"/>
            <a:r>
              <a:rPr lang="en-US" sz="1100" dirty="0">
                <a:solidFill>
                  <a:schemeClr val="bg1"/>
                </a:solidFill>
              </a:rPr>
              <a:t>Coleman, L. (2004). </a:t>
            </a:r>
            <a:r>
              <a:rPr lang="en-US" sz="1100" i="1" dirty="0">
                <a:solidFill>
                  <a:schemeClr val="bg1"/>
                </a:solidFill>
              </a:rPr>
              <a:t>The copycat effect: How the media and popular culture trigger the mayhem in tomorrow’s headlines</a:t>
            </a:r>
            <a:r>
              <a:rPr lang="en-US" sz="1100" dirty="0">
                <a:solidFill>
                  <a:schemeClr val="bg1"/>
                </a:solidFill>
              </a:rPr>
              <a:t>. New York: </a:t>
            </a:r>
            <a:r>
              <a:rPr lang="en-US" sz="1100" dirty="0" err="1">
                <a:solidFill>
                  <a:schemeClr val="bg1"/>
                </a:solidFill>
              </a:rPr>
              <a:t>Paraview</a:t>
            </a:r>
            <a:r>
              <a:rPr lang="en-US" sz="1100" dirty="0">
                <a:solidFill>
                  <a:schemeClr val="bg1"/>
                </a:solidFill>
              </a:rPr>
              <a:t>.</a:t>
            </a:r>
          </a:p>
        </p:txBody>
      </p:sp>
    </p:spTree>
    <p:extLst>
      <p:ext uri="{BB962C8B-B14F-4D97-AF65-F5344CB8AC3E}">
        <p14:creationId xmlns:p14="http://schemas.microsoft.com/office/powerpoint/2010/main" val="2879140684"/>
      </p:ext>
    </p:extLst>
  </p:cSld>
  <p:clrMapOvr>
    <a:masterClrMapping/>
  </p:clrMapOvr>
</p:sld>
</file>

<file path=ppt/theme/theme1.xml><?xml version="1.0" encoding="utf-8"?>
<a:theme xmlns:a="http://schemas.openxmlformats.org/drawingml/2006/main" name="Office Theme">
  <a:themeElements>
    <a:clrScheme name="WWU Colors">
      <a:dk1>
        <a:srgbClr val="000000"/>
      </a:dk1>
      <a:lt1>
        <a:srgbClr val="FFFFFF"/>
      </a:lt1>
      <a:dk2>
        <a:srgbClr val="3A3C2E"/>
      </a:dk2>
      <a:lt2>
        <a:srgbClr val="E7E6E6"/>
      </a:lt2>
      <a:accent1>
        <a:srgbClr val="656950"/>
      </a:accent1>
      <a:accent2>
        <a:srgbClr val="C36D2A"/>
      </a:accent2>
      <a:accent3>
        <a:srgbClr val="961400"/>
      </a:accent3>
      <a:accent4>
        <a:srgbClr val="796149"/>
      </a:accent4>
      <a:accent5>
        <a:srgbClr val="C7AE86"/>
      </a:accent5>
      <a:accent6>
        <a:srgbClr val="877465"/>
      </a:accent6>
      <a:hlink>
        <a:srgbClr val="667FA3"/>
      </a:hlink>
      <a:folHlink>
        <a:srgbClr val="C36D2A"/>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WU PowerPoint Template Test 16x9" id="{DE1BAA6B-13C5-9842-974C-8B0E2CD5E51F}" vid="{551728C6-7B35-E84E-AED5-66293AB41C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2F37041F6F6FC4C876820E0D27253B2" ma:contentTypeVersion="13" ma:contentTypeDescription="Create a new document." ma:contentTypeScope="" ma:versionID="1acd25e20c19dbe2c696a513769b6491">
  <xsd:schema xmlns:xsd="http://www.w3.org/2001/XMLSchema" xmlns:xs="http://www.w3.org/2001/XMLSchema" xmlns:p="http://schemas.microsoft.com/office/2006/metadata/properties" xmlns:ns3="b8adb5cb-3e55-4e06-b77e-fbc938d469cd" xmlns:ns4="c65cab6f-60b7-46d0-8519-d5aac95b7e77" targetNamespace="http://schemas.microsoft.com/office/2006/metadata/properties" ma:root="true" ma:fieldsID="619c6199d9bedcabf7e73d965e8330d7" ns3:_="" ns4:_="">
    <xsd:import namespace="b8adb5cb-3e55-4e06-b77e-fbc938d469cd"/>
    <xsd:import namespace="c65cab6f-60b7-46d0-8519-d5aac95b7e7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adb5cb-3e55-4e06-b77e-fbc938d469cd"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5cab6f-60b7-46d0-8519-d5aac95b7e7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F1EC46B-77DC-4A1A-97F8-8322F2A2449A}">
  <ds:schemaRefs>
    <ds:schemaRef ds:uri="http://schemas.microsoft.com/sharepoint/v3/contenttype/forms"/>
  </ds:schemaRefs>
</ds:datastoreItem>
</file>

<file path=customXml/itemProps2.xml><?xml version="1.0" encoding="utf-8"?>
<ds:datastoreItem xmlns:ds="http://schemas.openxmlformats.org/officeDocument/2006/customXml" ds:itemID="{6E78F67D-FFB5-4859-9E35-2FA359613A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adb5cb-3e55-4e06-b77e-fbc938d469cd"/>
    <ds:schemaRef ds:uri="c65cab6f-60b7-46d0-8519-d5aac95b7e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CE63E6-4155-4CCB-ABC6-07659809147B}">
  <ds:schemaRefs>
    <ds:schemaRef ds:uri="c65cab6f-60b7-46d0-8519-d5aac95b7e77"/>
    <ds:schemaRef ds:uri="http://purl.org/dc/terms/"/>
    <ds:schemaRef ds:uri="http://purl.org/dc/elements/1.1/"/>
    <ds:schemaRef ds:uri="http://www.w3.org/XML/1998/namespace"/>
    <ds:schemaRef ds:uri="http://purl.org/dc/dcmitype/"/>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b8adb5cb-3e55-4e06-b77e-fbc938d469cd"/>
  </ds:schemaRefs>
</ds:datastoreItem>
</file>

<file path=docProps/app.xml><?xml version="1.0" encoding="utf-8"?>
<Properties xmlns="http://schemas.openxmlformats.org/officeDocument/2006/extended-properties" xmlns:vt="http://schemas.openxmlformats.org/officeDocument/2006/docPropsVTypes">
  <Template/>
  <TotalTime>782</TotalTime>
  <Words>1004</Words>
  <Application>Microsoft Macintosh PowerPoint</Application>
  <PresentationFormat>Widescreen</PresentationFormat>
  <Paragraphs>64</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Georgia</vt:lpstr>
      <vt:lpstr>Office Theme</vt:lpstr>
      <vt:lpstr>Our Calling</vt:lpstr>
      <vt:lpstr>The Calling</vt:lpstr>
      <vt:lpstr>“And He said to them, Go into all the world and preach the gospel to every creature.” Mark 16:15</vt:lpstr>
      <vt:lpstr>“Therefore go and make disciples of all nations, baptizing them in the name of the Father and of the Son and of the Holy Spirit, and teaching them to obey everything I have commanded you. And surely I am with you always, to the very end of the age.” Matthew 28:19-20</vt:lpstr>
      <vt:lpstr>“This is to my Father’s glory, that you bear much fruit, showing yourselves to be my disciples.” John 15:8 </vt:lpstr>
      <vt:lpstr>Why use Media to fulfill the commission?</vt:lpstr>
      <vt:lpstr>Media Effects</vt:lpstr>
      <vt:lpstr>Media Effects</vt:lpstr>
      <vt:lpstr>Media Effects</vt:lpstr>
      <vt:lpstr>Media Effects</vt:lpstr>
      <vt:lpstr>Five Types of Media Effects​</vt:lpstr>
      <vt:lpstr>Bandura’s Social Learning Theory​</vt:lpstr>
      <vt:lpstr>Where people are</vt:lpstr>
      <vt:lpstr>Indirect Communication</vt:lpstr>
      <vt:lpstr>What is indirect communication?</vt:lpstr>
      <vt:lpstr>Overhearing the Gospel</vt:lpstr>
      <vt:lpstr>Overhearing the Gospel</vt:lpstr>
      <vt:lpstr>C.S. Lewis</vt:lpstr>
      <vt:lpstr>                                      Jesus’ method</vt:lpstr>
      <vt:lpstr>Media and Indirect Communication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Bruce Sumendap</cp:lastModifiedBy>
  <cp:revision>33</cp:revision>
  <dcterms:created xsi:type="dcterms:W3CDTF">2018-08-07T15:53:43Z</dcterms:created>
  <dcterms:modified xsi:type="dcterms:W3CDTF">2020-11-24T03:12:24Z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0x010100F2F37041F6F6FC4C876820E0D27253B2</vt:lpwstr>
  </property>
</Properties>
</file>